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456" r:id="rId2"/>
    <p:sldId id="459" r:id="rId3"/>
    <p:sldId id="466" r:id="rId4"/>
    <p:sldId id="467" r:id="rId5"/>
    <p:sldId id="465" r:id="rId6"/>
    <p:sldId id="464" r:id="rId7"/>
    <p:sldId id="458" r:id="rId8"/>
    <p:sldId id="470" r:id="rId9"/>
    <p:sldId id="455" r:id="rId10"/>
    <p:sldId id="461" r:id="rId11"/>
    <p:sldId id="468" r:id="rId12"/>
    <p:sldId id="462" r:id="rId13"/>
    <p:sldId id="283" r:id="rId14"/>
    <p:sldId id="460" r:id="rId15"/>
    <p:sldId id="394" r:id="rId16"/>
    <p:sldId id="282" r:id="rId17"/>
    <p:sldId id="469" r:id="rId18"/>
    <p:sldId id="471" r:id="rId19"/>
    <p:sldId id="311" r:id="rId20"/>
    <p:sldId id="567" r:id="rId21"/>
    <p:sldId id="312" r:id="rId22"/>
    <p:sldId id="569" r:id="rId23"/>
    <p:sldId id="463" r:id="rId24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1/22/22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1/22/22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1/22/22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-university.io/lesson/angular-rxjs-reactive-patterns-making-deeply-nested-smart-components-work-with-onpush-change-detection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6001643"/>
          </a:xfrm>
        </p:spPr>
        <p:txBody>
          <a:bodyPr/>
          <a:lstStyle/>
          <a:p>
            <a:pPr rtl="0"/>
            <a:r>
              <a:rPr lang="en-US" u="sng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https://blog.angular-university.io/rxjs-higher-order-mapping/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sequence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cancellation logic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ignoring new Observables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last values they emitted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Schedulers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4" y="1216194"/>
            <a:ext cx="9677400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=-OhAR6l-Q0Q&amp;list=PLX7eV3JL9sfl8lRNZyzAu8YN-uqrgbhij&amp;index=5</a:t>
            </a:r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8C24C-1C6F-B046-BB96-A762589C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177"/>
            <a:ext cx="10693400" cy="56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4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 (like TV in general)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 (like Netflix)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129F3-6A04-5440-88E4-E5C6DFF43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4799268"/>
            <a:ext cx="4191000" cy="217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/>
              <a:t>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359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sz="2800" b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Subject(</a:t>
            </a:r>
            <a:r>
              <a:rPr lang="en-GB" sz="2800" b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GB" sz="2800" b="1" spc="-66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2800" b="1" spc="-3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Observabl</a:t>
            </a:r>
            <a:r>
              <a:rPr lang="en-GB" sz="2800" b="1" i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GB" sz="2800" b="1" i="1" spc="-66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en-GB" sz="2800" b="1" i="1" spc="-1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</a:t>
            </a:r>
            <a:endParaRPr lang="en-GB" sz="2800" b="1" i="1" spc="-15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</a:t>
            </a:r>
            <a:r>
              <a:rPr lang="en-US" b="1" i="1" dirty="0"/>
              <a:t>type of Observable </a:t>
            </a:r>
            <a:r>
              <a:rPr lang="en-US" dirty="0"/>
              <a:t>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C7FCC6-3FE8-0E4B-8D73-EF358DB86BA3}"/>
              </a:ext>
            </a:extLst>
          </p:cNvPr>
          <p:cNvSpPr txBox="1"/>
          <p:nvPr/>
        </p:nvSpPr>
        <p:spPr>
          <a:xfrm>
            <a:off x="1863524" y="6667018"/>
            <a:ext cx="728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workshop-angular13:  </a:t>
            </a:r>
            <a:r>
              <a:rPr lang="en-US" b="1" dirty="0">
                <a:solidFill>
                  <a:srgbClr val="C00000"/>
                </a:solidFill>
              </a:rPr>
              <a:t>D03-pubsub-ordercomponent</a:t>
            </a:r>
            <a:endParaRPr lang="en-NL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E91-C942-4E43-B545-0931906A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1"/>
            <a:ext cx="8271116" cy="16927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     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rgbClr val="00B0F0"/>
                </a:solidFill>
              </a:rPr>
              <a:t>BehaviorSubject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/>
              <a:t>vs </a:t>
            </a:r>
            <a:r>
              <a:rPr lang="en-US" dirty="0" err="1">
                <a:solidFill>
                  <a:srgbClr val="C00000"/>
                </a:solidFill>
              </a:rPr>
              <a:t>ReplaySubject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chemeClr val="accent2"/>
                </a:solidFill>
              </a:rPr>
              <a:t>AsyncSubject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050" name="Picture 2" descr="What is the difference between Subject and BehaviorSubject? - Stack Overflow">
            <a:extLst>
              <a:ext uri="{FF2B5EF4-FFF2-40B4-BE49-F238E27FC236}">
                <a16:creationId xmlns:a16="http://schemas.microsoft.com/office/drawing/2014/main" id="{015B130B-196E-8645-AF7A-C42F751995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2702958"/>
            <a:ext cx="7215408" cy="296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0D7593-51BE-3049-8C77-E74FF8CCCA6A}"/>
              </a:ext>
            </a:extLst>
          </p:cNvPr>
          <p:cNvSpPr/>
          <p:nvPr/>
        </p:nvSpPr>
        <p:spPr>
          <a:xfrm>
            <a:off x="2222500" y="6143625"/>
            <a:ext cx="5035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>
                <a:solidFill>
                  <a:srgbClr val="00B0F0"/>
                </a:solidFill>
              </a:rPr>
              <a:t>https://www.youtube.com/watch?v=sIeXs6EMKWQ</a:t>
            </a:r>
          </a:p>
        </p:txBody>
      </p:sp>
    </p:spTree>
    <p:extLst>
      <p:ext uri="{BB962C8B-B14F-4D97-AF65-F5344CB8AC3E}">
        <p14:creationId xmlns:p14="http://schemas.microsoft.com/office/powerpoint/2010/main" val="118296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73B0-1500-D348-84F0-9D54EF145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OnPush Change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72A11-E756-6640-A78C-8EF22FCA2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360098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https://angular-university.io/lesson/</a:t>
            </a:r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angular-rxjs-reactive-patterns-making-deeply-nested-smart-components-work-with-onpush-change-detection</a:t>
            </a:r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/>
              <a:t>And see article !!!:</a:t>
            </a:r>
          </a:p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dzone.com</a:t>
            </a:r>
            <a:r>
              <a:rPr lang="en-US" dirty="0">
                <a:solidFill>
                  <a:srgbClr val="00B0F0"/>
                </a:solidFill>
              </a:rPr>
              <a:t>/articles/how-to-use-change-detection-in-angular</a:t>
            </a:r>
          </a:p>
          <a:p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4915F-D983-5644-B3C5-848C42948C34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246221"/>
          </a:xfrm>
        </p:spPr>
        <p:txBody>
          <a:bodyPr/>
          <a:lstStyle/>
          <a:p>
            <a:r>
              <a:rPr lang="en-NL" sz="1600" b="1" dirty="0"/>
              <a:t>See also my slides about Component Tree !</a:t>
            </a:r>
          </a:p>
        </p:txBody>
      </p:sp>
    </p:spTree>
    <p:extLst>
      <p:ext uri="{BB962C8B-B14F-4D97-AF65-F5344CB8AC3E}">
        <p14:creationId xmlns:p14="http://schemas.microsoft.com/office/powerpoint/2010/main" val="2488095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63536" y="3254552"/>
            <a:ext cx="8441055" cy="9233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ts val="7180"/>
              </a:lnSpc>
            </a:pPr>
            <a:r>
              <a:rPr lang="en-US" sz="6000" b="1" spc="-229" dirty="0">
                <a:solidFill>
                  <a:srgbClr val="00B050"/>
                </a:solidFill>
                <a:latin typeface="Verdana"/>
                <a:cs typeface="Verdana"/>
              </a:rPr>
              <a:t>T</a:t>
            </a:r>
            <a:r>
              <a:rPr lang="en-US" sz="6000" b="1" spc="10" dirty="0">
                <a:solidFill>
                  <a:srgbClr val="00B050"/>
                </a:solidFill>
                <a:latin typeface="Verdana"/>
                <a:cs typeface="Verdana"/>
              </a:rPr>
              <a:t>y</a:t>
            </a:r>
            <a:r>
              <a:rPr lang="en-US" sz="6000" b="1" spc="5" dirty="0">
                <a:solidFill>
                  <a:srgbClr val="00B050"/>
                </a:solidFill>
                <a:latin typeface="Verdana"/>
                <a:cs typeface="Verdana"/>
              </a:rPr>
              <a:t>peahea</a:t>
            </a:r>
            <a:r>
              <a:rPr lang="en-US" sz="6000" b="1" spc="10" dirty="0">
                <a:solidFill>
                  <a:srgbClr val="00B050"/>
                </a:solidFill>
                <a:latin typeface="Verdana"/>
                <a:cs typeface="Verdana"/>
              </a:rPr>
              <a:t>d</a:t>
            </a:r>
            <a:endParaRPr lang="en-US" sz="5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rtl="0"/>
            <a:r>
              <a:rPr lang="en-US" dirty="0" err="1"/>
              <a:t>RxJS</a:t>
            </a:r>
            <a:r>
              <a:rPr lang="en-US" dirty="0"/>
              <a:t> in Real live !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8DA27-A6F3-5F49-801C-2D1BE40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3666"/>
            <a:ext cx="10693400" cy="5996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0DEF9-D107-A04D-86AF-9BF4A7980A42}"/>
              </a:ext>
            </a:extLst>
          </p:cNvPr>
          <p:cNvSpPr txBox="1"/>
          <p:nvPr/>
        </p:nvSpPr>
        <p:spPr>
          <a:xfrm>
            <a:off x="1384300" y="7193518"/>
            <a:ext cx="893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29284E-DF27-614F-81E9-C61CE6F2E1A4}"/>
              </a:ext>
            </a:extLst>
          </p:cNvPr>
          <p:cNvSpPr txBox="1"/>
          <p:nvPr/>
        </p:nvSpPr>
        <p:spPr>
          <a:xfrm>
            <a:off x="2070100" y="885825"/>
            <a:ext cx="75883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b="1" dirty="0">
                <a:solidFill>
                  <a:srgbClr val="FF0000"/>
                </a:solidFill>
              </a:rPr>
              <a:t>DEMO </a:t>
            </a:r>
            <a:r>
              <a:rPr lang="en-NL" b="1" dirty="0">
                <a:solidFill>
                  <a:srgbClr val="FF0000"/>
                </a:solidFill>
              </a:rPr>
              <a:t>:</a:t>
            </a:r>
            <a:r>
              <a:rPr lang="en-NL" dirty="0"/>
              <a:t> </a:t>
            </a:r>
            <a:r>
              <a:rPr lang="en-US" sz="2400" b="1" dirty="0"/>
              <a:t>https://</a:t>
            </a:r>
            <a:r>
              <a:rPr lang="en-US" sz="2400" b="1" dirty="0" err="1"/>
              <a:t>www.youtube.com</a:t>
            </a:r>
            <a:r>
              <a:rPr lang="en-US" sz="2400" b="1" dirty="0"/>
              <a:t>/</a:t>
            </a:r>
            <a:r>
              <a:rPr lang="en-US" sz="2400" b="1" dirty="0" err="1"/>
              <a:t>watch?v</a:t>
            </a:r>
            <a:r>
              <a:rPr lang="en-US" sz="2400" b="1" dirty="0"/>
              <a:t>=Z1Pxf4IuRGc</a:t>
            </a:r>
            <a:endParaRPr lang="en-NL" sz="2400" b="1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789FCA4-6D76-444B-A1B5-FAA62CBD7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2625"/>
            <a:ext cx="10693400" cy="333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69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02927" y="950718"/>
            <a:ext cx="868754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0990">
              <a:lnSpc>
                <a:spcPct val="100000"/>
              </a:lnSpc>
            </a:pPr>
            <a:r>
              <a:rPr spc="10" dirty="0"/>
              <a:t>Defin</a:t>
            </a:r>
            <a:r>
              <a:rPr spc="15" dirty="0"/>
              <a:t>e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5" dirty="0"/>
              <a:t>a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form</a:t>
            </a:r>
            <a:r>
              <a:rPr lang="nl-NL" spc="10" dirty="0"/>
              <a:t>control</a:t>
            </a:r>
            <a:endParaRPr spc="10" dirty="0"/>
          </a:p>
        </p:txBody>
      </p:sp>
      <p:sp>
        <p:nvSpPr>
          <p:cNvPr id="3" name="object 3"/>
          <p:cNvSpPr txBox="1"/>
          <p:nvPr/>
        </p:nvSpPr>
        <p:spPr>
          <a:xfrm>
            <a:off x="1291730" y="2178331"/>
            <a:ext cx="9401670" cy="17235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824865" algn="l"/>
                <a:tab pos="2314575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&lt;h1&gt;Demo Application&lt;/h1&gt;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input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type="text" 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formControl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colorSearchTextInput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(input)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doColorSearch</a:t>
            </a:r>
            <a:r>
              <a:rPr lang="en-US" sz="16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&lt;ul&gt;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&lt;li 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*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ngFor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="let color of colors$ | async"&gt;{{color}}&lt;/li&gt;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&lt;/ul&gt;</a:t>
            </a: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D5EE5-9539-3042-9215-F61C27C12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565" y="118884"/>
            <a:ext cx="8636270" cy="7325082"/>
          </a:xfrm>
        </p:spPr>
        <p:txBody>
          <a:bodyPr/>
          <a:lstStyle/>
          <a:p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</a:t>
            </a:r>
            <a:r>
              <a:rPr lang="en-US" sz="1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BehaviorSubject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Observable} from '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</a:t>
            </a:r>
            <a:r>
              <a:rPr lang="en-US" sz="1400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debounceTime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switchMap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 from '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/operators';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</a:t>
            </a:r>
            <a:r>
              <a:rPr lang="en-US" sz="1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FormControl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 from '@angular/forms';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{Color} from './models/Color';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@Component({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selector: 'app-root',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templateUrl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'./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app.component.html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',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styleUrls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['./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app.component.css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']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colorSearchTextInput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FormControl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searchColor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 =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4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BehaviorSubject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&lt;string&gt;('');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colors$: Observable&lt;string[]&gt; = this.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searchColor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$.</a:t>
            </a:r>
            <a:r>
              <a:rPr lang="en-US" sz="1400" dirty="0">
                <a:solidFill>
                  <a:schemeClr val="accent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pipe(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debounceTime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(500),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i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switchMap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searchColorText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=&gt;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return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this.httpClient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.get&lt;Color[]&gt;('http://localhost:4250/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colors?name_like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=' +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searchColorText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}),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((colors: Color[]) =&gt;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colors.map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(color =&gt;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color.name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)),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constructor(private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doColorSearch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this.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searchColor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$.next(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this.colorSearchTextInput.value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NL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6314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183666"/>
            <a:ext cx="10299700" cy="2700739"/>
          </a:xfrm>
        </p:spPr>
        <p:txBody>
          <a:bodyPr/>
          <a:lstStyle/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www.learnrxjs.io</a:t>
            </a:r>
            <a:r>
              <a:rPr lang="en-US" dirty="0">
                <a:solidFill>
                  <a:srgbClr val="00B0F0"/>
                </a:solidFill>
              </a:rPr>
              <a:t>/learn-</a:t>
            </a:r>
            <a:r>
              <a:rPr lang="en-US" dirty="0" err="1">
                <a:solidFill>
                  <a:srgbClr val="00B0F0"/>
                </a:solidFill>
              </a:rPr>
              <a:t>rxjs</a:t>
            </a:r>
            <a:r>
              <a:rPr lang="en-US" dirty="0">
                <a:solidFill>
                  <a:srgbClr val="00B0F0"/>
                </a:solidFill>
              </a:rPr>
              <a:t>/operators/transformation/</a:t>
            </a:r>
            <a:r>
              <a:rPr lang="en-US" dirty="0" err="1">
                <a:solidFill>
                  <a:srgbClr val="00B0F0"/>
                </a:solidFill>
              </a:rPr>
              <a:t>switchmap</a:t>
            </a:r>
            <a:endParaRPr lang="en-NL" dirty="0">
              <a:solidFill>
                <a:srgbClr val="00B0F0"/>
              </a:solidFill>
            </a:endParaRPr>
          </a:p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https://indepth.dev/reference/rxjs/operators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https://rxjs.dev/api/operators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7907-CB44-D342-94DC-DB2D5156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</a:t>
            </a:r>
            <a:r>
              <a:rPr lang="en-NL" dirty="0">
                <a:solidFill>
                  <a:srgbClr val="C00000"/>
                </a:solidFill>
              </a:rPr>
              <a:t>side effects </a:t>
            </a:r>
            <a:r>
              <a:rPr lang="en-NL" dirty="0"/>
              <a:t>– with </a:t>
            </a:r>
            <a:r>
              <a:rPr lang="en-NL" dirty="0">
                <a:solidFill>
                  <a:srgbClr val="C00000"/>
                </a:solidFill>
              </a:rPr>
              <a:t>tap-operator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9E466-0A53-8E4C-BCD7-150877981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052"/>
            <a:ext cx="10693400" cy="2740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B751A-EDA3-894F-AF92-7C4A7ACE9FB8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8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E145-20AB-EA49-9EAA-10ECC6ED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– switchMap – Real live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603CF-A506-0E47-A366-E87A0BED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612"/>
            <a:ext cx="10693400" cy="4703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D0DAB2-707C-0243-BE78-1C72E5D96176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8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0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D71F-B6E5-AF4C-B503-537FDC8F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 zip-operator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637AA-D577-9849-9369-22C58395B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csRIMubWYnw&amp;list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=PLX7eV3JL9sfl8lRNZyzAu8YN-uqrgbhij&amp;index=2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8E467840-D2C3-444F-9773-EE3735D95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333625"/>
            <a:ext cx="8077200" cy="4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6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4A06-A592-C44D-93CD-451AE6EE7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switchMap voorbeeld Typeahead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702C-C9B4-7547-AFE2-7F8249191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600164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=Z1Pxf4IuRGc</a:t>
            </a:r>
            <a:endParaRPr lang="en-NL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C283DE-F520-DE4A-8028-9B2FF3014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03" y="2638425"/>
            <a:ext cx="10693400" cy="469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4164</TotalTime>
  <Words>1099</Words>
  <Application>Microsoft Macintosh PowerPoint</Application>
  <PresentationFormat>Custom</PresentationFormat>
  <Paragraphs>113</Paragraphs>
  <Slides>23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Consolas</vt:lpstr>
      <vt:lpstr>Times New Roman</vt:lpstr>
      <vt:lpstr>Verdana</vt:lpstr>
      <vt:lpstr>Office Theme</vt:lpstr>
      <vt:lpstr>PowerPoint Presentation</vt:lpstr>
      <vt:lpstr>RxJS in Real live !</vt:lpstr>
      <vt:lpstr>RxJs side effects – with tap-operator</vt:lpstr>
      <vt:lpstr>RxJs – switchMap – Real live</vt:lpstr>
      <vt:lpstr>Observers and Subscriptions  </vt:lpstr>
      <vt:lpstr>RxJs  zip-operator</vt:lpstr>
      <vt:lpstr>RxJs  switchMap vs mergeMap  </vt:lpstr>
      <vt:lpstr>switchMap voorbeeld Typeahead</vt:lpstr>
      <vt:lpstr>RxJs  exhaustMap vs concatMap</vt:lpstr>
      <vt:lpstr>concatMap, mergeMap, switchMap, exhaustMap, forkJoin   </vt:lpstr>
      <vt:lpstr>RxJs  Schedulers</vt:lpstr>
      <vt:lpstr>Hot and Cold Observables  </vt:lpstr>
      <vt:lpstr>Subject</vt:lpstr>
      <vt:lpstr>What is a Subject in RxJS?  </vt:lpstr>
      <vt:lpstr>PowerPoint Presentation</vt:lpstr>
      <vt:lpstr>Subject = Eventbus = queue/topic</vt:lpstr>
      <vt:lpstr>     Subject  vs BehaviorSubject  vs ReplaySubject  vs AsyncSubject</vt:lpstr>
      <vt:lpstr>OnPush Change detection</vt:lpstr>
      <vt:lpstr>PowerPoint Presentation</vt:lpstr>
      <vt:lpstr>PowerPoint Presentation</vt:lpstr>
      <vt:lpstr>Define a formcontrol</vt:lpstr>
      <vt:lpstr>PowerPoint Presentation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129</cp:revision>
  <dcterms:created xsi:type="dcterms:W3CDTF">2019-02-17T16:58:35Z</dcterms:created>
  <dcterms:modified xsi:type="dcterms:W3CDTF">2022-01-22T12:56:00Z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